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73" r:id="rId5"/>
    <p:sldId id="256" r:id="rId6"/>
    <p:sldId id="259" r:id="rId7"/>
    <p:sldId id="260" r:id="rId8"/>
    <p:sldId id="261" r:id="rId9"/>
    <p:sldId id="262" r:id="rId10"/>
    <p:sldId id="263" r:id="rId11"/>
    <p:sldId id="264" r:id="rId12"/>
    <p:sldId id="272" r:id="rId13"/>
    <p:sldId id="302" r:id="rId14"/>
    <p:sldId id="283" r:id="rId15"/>
    <p:sldId id="267" r:id="rId16"/>
    <p:sldId id="268" r:id="rId17"/>
    <p:sldId id="266" r:id="rId18"/>
    <p:sldId id="269" r:id="rId19"/>
    <p:sldId id="270" r:id="rId20"/>
    <p:sldId id="297" r:id="rId21"/>
    <p:sldId id="298" r:id="rId22"/>
    <p:sldId id="300" r:id="rId23"/>
    <p:sldId id="301" r:id="rId24"/>
    <p:sldId id="299" r:id="rId25"/>
    <p:sldId id="275" r:id="rId26"/>
    <p:sldId id="286" r:id="rId27"/>
    <p:sldId id="294" r:id="rId28"/>
    <p:sldId id="295" r:id="rId29"/>
    <p:sldId id="296" r:id="rId30"/>
    <p:sldId id="303" r:id="rId31"/>
    <p:sldId id="288" r:id="rId32"/>
    <p:sldId id="292" r:id="rId33"/>
    <p:sldId id="271" r:id="rId34"/>
    <p:sldId id="281" r:id="rId35"/>
    <p:sldId id="276" r:id="rId36"/>
    <p:sldId id="282" r:id="rId37"/>
    <p:sldId id="290" r:id="rId38"/>
    <p:sldId id="293" r:id="rId39"/>
    <p:sldId id="291" r:id="rId40"/>
    <p:sldId id="285" r:id="rId41"/>
    <p:sldId id="280" r:id="rId42"/>
    <p:sldId id="279" r:id="rId43"/>
    <p:sldId id="278" r:id="rId44"/>
    <p:sldId id="287" r:id="rId45"/>
    <p:sldId id="284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neurohive.io/en/popular-networks/vgg16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흑백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46419" y="2398873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94533" y="2153070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459528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65919" y="2719671"/>
            <a:ext cx="4754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VGG16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데이터셋에서 학습된 </a:t>
            </a:r>
            <a:endParaRPr lang="en-US" altLang="ko-KR" dirty="0" smtClean="0"/>
          </a:p>
          <a:p>
            <a:r>
              <a:rPr lang="ko-KR" altLang="en-US" dirty="0" smtClean="0"/>
              <a:t>가중치를 </a:t>
            </a:r>
            <a:r>
              <a:rPr lang="ko-KR" altLang="en-US" dirty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이는 다양한 컴퓨터 비전 작업에서 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을 통해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전이 학습을 통해 </a:t>
            </a:r>
            <a:r>
              <a:rPr lang="en-US" altLang="ko-KR" dirty="0"/>
              <a:t>VGG16</a:t>
            </a:r>
            <a:r>
              <a:rPr lang="ko-KR" altLang="en-US" dirty="0"/>
              <a:t>은 다른 데이터셋에서도 좋은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69" y="5545328"/>
            <a:ext cx="92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</a:t>
            </a:r>
            <a:r>
              <a:rPr lang="ko-KR" altLang="en-US" dirty="0"/>
              <a:t>효율성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성능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</a:t>
            </a:r>
            <a:r>
              <a:rPr lang="ko-KR" altLang="en-US" dirty="0" smtClean="0"/>
              <a:t>일반화</a:t>
            </a:r>
            <a:r>
              <a:rPr lang="en-US" altLang="ko-KR" dirty="0" smtClean="0"/>
              <a:t>, </a:t>
            </a:r>
            <a:r>
              <a:rPr lang="ko-KR" altLang="en-US" dirty="0"/>
              <a:t>자원 절약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6264003"/>
            <a:ext cx="843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출처 </a:t>
            </a:r>
            <a:r>
              <a:rPr lang="en-US" altLang="ko-KR" sz="1400" dirty="0"/>
              <a:t>: </a:t>
            </a:r>
            <a:r>
              <a:rPr lang="en-US" altLang="ko-KR" sz="1400" u="sng" dirty="0">
                <a:hlinkClick r:id="rId2"/>
              </a:rPr>
              <a:t>https://neurohive.io/en/popular-networks/vgg16/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9" y="1903703"/>
            <a:ext cx="5922445" cy="338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1459528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(VGG16)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06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357793" y="2508260"/>
            <a:ext cx="9476415" cy="2570888"/>
            <a:chOff x="893970" y="2508260"/>
            <a:chExt cx="9476415" cy="2570888"/>
          </a:xfrm>
        </p:grpSpPr>
        <p:sp>
          <p:nvSpPr>
            <p:cNvPr id="3" name="TextBox 2"/>
            <p:cNvSpPr txBox="1"/>
            <p:nvPr/>
          </p:nvSpPr>
          <p:spPr>
            <a:xfrm>
              <a:off x="893970" y="2508260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불량 </a:t>
              </a:r>
              <a:r>
                <a:rPr lang="en-US" altLang="ko-KR" dirty="0" smtClean="0"/>
                <a:t>PCB image 1500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419056" y="3497773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Train : 8012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19056" y="4454004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Val : 2001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68438" y="3975888"/>
              <a:ext cx="2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Defect(</a:t>
              </a:r>
              <a:r>
                <a:rPr lang="ko-KR" altLang="en-US" dirty="0" smtClean="0"/>
                <a:t>결함</a:t>
              </a:r>
              <a:r>
                <a:rPr lang="en-US" altLang="ko-KR" dirty="0" smtClean="0"/>
                <a:t>) : 10013</a:t>
              </a:r>
              <a:endParaRPr lang="ko-KR" alt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2014811" y="3295153"/>
              <a:ext cx="774572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3970" y="3128441"/>
              <a:ext cx="22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ata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S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licing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3825379" y="3545370"/>
              <a:ext cx="380819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3825379" y="4501601"/>
              <a:ext cx="380819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10800000">
              <a:off x="3699545" y="3618802"/>
              <a:ext cx="125834" cy="1087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 rot="16200000">
              <a:off x="3616035" y="4018706"/>
              <a:ext cx="127638" cy="29105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오른쪽 화살표 설명선 13"/>
            <p:cNvSpPr/>
            <p:nvPr/>
          </p:nvSpPr>
          <p:spPr>
            <a:xfrm>
              <a:off x="6434356" y="3241959"/>
              <a:ext cx="1776038" cy="1837189"/>
            </a:xfrm>
            <a:prstGeom prst="rightArrowCallout">
              <a:avLst>
                <a:gd name="adj1" fmla="val 19495"/>
                <a:gd name="adj2" fmla="val 20544"/>
                <a:gd name="adj3" fmla="val 25000"/>
                <a:gd name="adj4" fmla="val 530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5863128" y="3545370"/>
              <a:ext cx="380819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화살표 15"/>
            <p:cNvSpPr/>
            <p:nvPr/>
          </p:nvSpPr>
          <p:spPr>
            <a:xfrm>
              <a:off x="5863128" y="4501601"/>
              <a:ext cx="380819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03871" y="3833113"/>
              <a:ext cx="16079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데이터 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증강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정육면체 17"/>
            <p:cNvSpPr/>
            <p:nvPr/>
          </p:nvSpPr>
          <p:spPr>
            <a:xfrm>
              <a:off x="8549974" y="3497773"/>
              <a:ext cx="1820411" cy="1233510"/>
            </a:xfrm>
            <a:prstGeom prst="cub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549974" y="3971612"/>
              <a:ext cx="1607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1"/>
                  </a:solidFill>
                </a:rPr>
                <a:t>모델 학습</a:t>
              </a:r>
              <a:endParaRPr lang="en-US" altLang="ko-KR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026" y="4610793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Accuracy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r="837"/>
          <a:stretch/>
        </p:blipFill>
        <p:spPr>
          <a:xfrm>
            <a:off x="5618674" y="453004"/>
            <a:ext cx="5849874" cy="5943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274" y="5907782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 영역</a:t>
            </a:r>
            <a:r>
              <a:rPr lang="en-US" altLang="ko-KR" sz="2000" dirty="0"/>
              <a:t>(Region of Interest, ROI)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실물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21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217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4088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645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121192"/>
            <a:ext cx="6871940" cy="4472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5228" y="2488373"/>
            <a:ext cx="38822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Yolov5 </a:t>
            </a:r>
            <a:r>
              <a:rPr lang="ko-KR" altLang="en-US" sz="2000" dirty="0" smtClean="0"/>
              <a:t>모델을 학습시키기 위해</a:t>
            </a:r>
            <a:endParaRPr lang="en-US" altLang="ko-KR" sz="2000" dirty="0" smtClean="0"/>
          </a:p>
          <a:p>
            <a:r>
              <a:rPr lang="ko-KR" altLang="en-US" sz="2000" dirty="0" smtClean="0"/>
              <a:t>이미지 크기를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2000" dirty="0" smtClean="0"/>
              <a:t>으로</a:t>
            </a:r>
            <a:endParaRPr lang="en-US" altLang="ko-KR" sz="2000" dirty="0" smtClean="0"/>
          </a:p>
          <a:p>
            <a:r>
              <a:rPr lang="ko-KR" altLang="en-US" sz="2000" dirty="0" smtClean="0"/>
              <a:t>크기를 조정하고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결함인 좌표를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Standardization(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표준화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2000" dirty="0" smtClean="0"/>
              <a:t>하고</a:t>
            </a:r>
            <a:endParaRPr lang="en-US" altLang="ko-KR" sz="2000" dirty="0" smtClean="0"/>
          </a:p>
          <a:p>
            <a:r>
              <a:rPr lang="en-US" altLang="ko-KR" sz="2000" dirty="0" smtClean="0"/>
              <a:t>weight(</a:t>
            </a:r>
            <a:r>
              <a:rPr lang="ko-KR" altLang="en-US" sz="2000" dirty="0" smtClean="0"/>
              <a:t>가로</a:t>
            </a:r>
            <a:r>
              <a:rPr lang="en-US" altLang="ko-KR" sz="2000" dirty="0" smtClean="0"/>
              <a:t>), height(</a:t>
            </a:r>
            <a:r>
              <a:rPr lang="ko-KR" altLang="en-US" sz="2000" dirty="0" smtClean="0"/>
              <a:t>세로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길이</a:t>
            </a:r>
            <a:endParaRPr lang="en-US" altLang="ko-KR" sz="2000" dirty="0" smtClean="0"/>
          </a:p>
          <a:p>
            <a:r>
              <a:rPr lang="ko-KR" altLang="en-US" sz="2000" dirty="0" smtClean="0"/>
              <a:t>또한 표준화를 진행 후</a:t>
            </a:r>
            <a:endParaRPr lang="en-US" altLang="ko-KR" sz="2000" dirty="0" smtClean="0"/>
          </a:p>
          <a:p>
            <a:r>
              <a:rPr lang="en-US" altLang="ko-KR" sz="20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2000" dirty="0" smtClean="0"/>
              <a:t>를 정수 형태로 제공해 주어야 한다</a:t>
            </a:r>
            <a:r>
              <a:rPr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3" y="1844249"/>
            <a:ext cx="4564764" cy="4564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10018" y="4298844"/>
            <a:ext cx="1031845" cy="59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41570" y="2870743"/>
            <a:ext cx="1166071" cy="317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68741" y="3650963"/>
            <a:ext cx="746621" cy="1744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30200" y="1794055"/>
            <a:ext cx="6155664" cy="1486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XML(Extensible Markup Language)</a:t>
            </a:r>
            <a:r>
              <a:rPr lang="ko-KR" altLang="en-US" dirty="0"/>
              <a:t>은 데이터의 구조를 정의하고 데이터를 저장하거나 전송할 때 사용하는 </a:t>
            </a:r>
            <a:r>
              <a:rPr lang="ko-KR" altLang="en-US" dirty="0" err="1"/>
              <a:t>마크업</a:t>
            </a:r>
            <a:r>
              <a:rPr lang="ko-KR" altLang="en-US" dirty="0"/>
              <a:t> 언어입니다</a:t>
            </a:r>
            <a:r>
              <a:rPr lang="en-US" altLang="ko-KR" dirty="0"/>
              <a:t>. XML</a:t>
            </a:r>
            <a:r>
              <a:rPr lang="ko-KR" altLang="en-US" dirty="0"/>
              <a:t>은 </a:t>
            </a:r>
            <a:r>
              <a:rPr lang="ko-KR" altLang="en-US" b="1" dirty="0">
                <a:solidFill>
                  <a:srgbClr val="FF0000"/>
                </a:solidFill>
              </a:rPr>
              <a:t>데이터의 계층적 구조를 표현</a:t>
            </a:r>
            <a:r>
              <a:rPr lang="ko-KR" altLang="en-US" dirty="0"/>
              <a:t>하는 데 유용하며</a:t>
            </a:r>
            <a:r>
              <a:rPr lang="en-US" altLang="ko-KR" dirty="0"/>
              <a:t>, </a:t>
            </a:r>
            <a:r>
              <a:rPr lang="ko-KR" altLang="en-US" dirty="0"/>
              <a:t>다양한 애플리케이션과 시스템 간에 데이터를 교환하는 데 널리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53928" r="61445" b="34229"/>
          <a:stretch/>
        </p:blipFill>
        <p:spPr>
          <a:xfrm>
            <a:off x="3493327" y="4119684"/>
            <a:ext cx="1677799" cy="950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22841" r="64231" b="71238"/>
          <a:stretch/>
        </p:blipFill>
        <p:spPr>
          <a:xfrm>
            <a:off x="3252575" y="2726015"/>
            <a:ext cx="2159304" cy="52746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814286" y="2846187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2922565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66" y="4136462"/>
            <a:ext cx="4557997" cy="94353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455477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5400000">
            <a:off x="4146989" y="1987596"/>
            <a:ext cx="371849" cy="3850546"/>
          </a:xfrm>
          <a:prstGeom prst="bentArrow">
            <a:avLst>
              <a:gd name="adj1" fmla="val 12765"/>
              <a:gd name="adj2" fmla="val 25000"/>
              <a:gd name="adj3" fmla="val 25000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5615" y="3703233"/>
            <a:ext cx="34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           y           w           h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6967465" y="5220727"/>
            <a:ext cx="2637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표준화</a:t>
            </a:r>
            <a:r>
              <a:rPr lang="en-US" altLang="ko-KR" dirty="0" smtClean="0"/>
              <a:t>(Standardization)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244210" y="2669556"/>
            <a:ext cx="2167668" cy="610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404452" y="4072565"/>
            <a:ext cx="1819403" cy="1063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시킨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결함 종류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32936" y="4130702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hole (3)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미세한 구멍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32936" y="2543824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Mouse bite (1)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패턴이 불완전하게 제거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32936" y="3337263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 circuit (2)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개방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32936" y="5717580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 (5)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간의 의도치 않은 연결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32936" y="4924141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 (4)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돌출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32936" y="1750385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Spurious copper (0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불필요한 잔여 구리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0688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8" y="1644194"/>
            <a:ext cx="4313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./train.py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img</a:t>
            </a:r>
            <a:r>
              <a:rPr lang="en-US" altLang="ko-KR" dirty="0"/>
              <a:t>-size </a:t>
            </a:r>
            <a:r>
              <a:rPr lang="en-US" altLang="ko-KR" dirty="0" smtClean="0"/>
              <a:t>640 </a:t>
            </a:r>
          </a:p>
          <a:p>
            <a:r>
              <a:rPr lang="en-US" altLang="ko-KR" dirty="0" smtClean="0"/>
              <a:t>--</a:t>
            </a:r>
            <a:r>
              <a:rPr lang="en-US" altLang="ko-KR" dirty="0"/>
              <a:t>batch-size 16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epochs 100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data ./data/</a:t>
            </a:r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cfg</a:t>
            </a:r>
            <a:r>
              <a:rPr lang="en-US" altLang="ko-KR" dirty="0"/>
              <a:t> ./models/yolov5s.yaml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weights ./yolov5s.pt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name </a:t>
            </a:r>
            <a:r>
              <a:rPr lang="en-US" altLang="ko-KR" dirty="0" err="1"/>
              <a:t>my_experiment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save-period 1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project ./runs/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2083" y="1644194"/>
            <a:ext cx="6204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/>
              <a:t>입력 이미지 크기 지정</a:t>
            </a:r>
            <a:endParaRPr lang="en-US" altLang="ko-KR" dirty="0" smtClean="0"/>
          </a:p>
          <a:p>
            <a:r>
              <a:rPr lang="ko-KR" altLang="en-US" dirty="0" smtClean="0"/>
              <a:t>한 번의 학습에 사용하는 배치 크기 지정</a:t>
            </a:r>
            <a:endParaRPr lang="en-US" altLang="ko-KR" dirty="0" smtClean="0"/>
          </a:p>
          <a:p>
            <a:r>
              <a:rPr lang="ko-KR" altLang="en-US" dirty="0" smtClean="0"/>
              <a:t>몇 번 반복하여 학습할지 지정</a:t>
            </a:r>
            <a:endParaRPr lang="en-US" altLang="ko-KR" dirty="0" smtClean="0"/>
          </a:p>
          <a:p>
            <a:r>
              <a:rPr lang="ko-KR" altLang="en-US" dirty="0" err="1"/>
              <a:t>데이터셋의</a:t>
            </a:r>
            <a:r>
              <a:rPr lang="ko-KR" altLang="en-US" dirty="0"/>
              <a:t> 구성을 정의하는 </a:t>
            </a:r>
            <a:r>
              <a:rPr lang="en-US" altLang="ko-KR" dirty="0"/>
              <a:t>YAML </a:t>
            </a:r>
            <a:r>
              <a:rPr lang="ko-KR" altLang="en-US" dirty="0"/>
              <a:t>파일의 경로를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en-US" altLang="ko-KR" dirty="0"/>
              <a:t>YOLOv5 </a:t>
            </a:r>
            <a:r>
              <a:rPr lang="ko-KR" altLang="en-US" dirty="0"/>
              <a:t>모델의 구성 파일 경로를 지정</a:t>
            </a:r>
            <a:endParaRPr lang="en-US" altLang="ko-KR" dirty="0" smtClean="0"/>
          </a:p>
          <a:p>
            <a:r>
              <a:rPr lang="ko-KR" altLang="en-US" dirty="0"/>
              <a:t>사전 학습된 모델의 가중치 파일 경로를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/>
              <a:t>학습 실험의 이름을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r>
              <a:rPr lang="ko-KR" altLang="en-US" dirty="0"/>
              <a:t>모델 저장 주기를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r>
              <a:rPr lang="ko-KR" altLang="en-US" dirty="0"/>
              <a:t>결과를 저장할 상위 디렉토리를 지정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893968" y="4869228"/>
            <a:ext cx="905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d</a:t>
            </a:r>
            <a:r>
              <a:rPr lang="en-US" altLang="ko-KR" b="1" dirty="0" err="1" smtClean="0">
                <a:solidFill>
                  <a:srgbClr val="FF0000"/>
                </a:solidFill>
              </a:rPr>
              <a:t>ata.yaml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train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/train</a:t>
            </a:r>
          </a:p>
          <a:p>
            <a:r>
              <a:rPr lang="en-US" altLang="ko-KR" dirty="0" err="1"/>
              <a:t>val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 err="1"/>
              <a:t>nc</a:t>
            </a:r>
            <a:r>
              <a:rPr lang="en-US" altLang="ko-KR" dirty="0"/>
              <a:t>: 6</a:t>
            </a:r>
          </a:p>
          <a:p>
            <a:r>
              <a:rPr lang="en-US" altLang="ko-KR" dirty="0"/>
              <a:t>names: ['</a:t>
            </a:r>
            <a:r>
              <a:rPr lang="en-US" altLang="ko-KR" dirty="0" err="1"/>
              <a:t>spurious_copper</a:t>
            </a:r>
            <a:r>
              <a:rPr lang="en-US" altLang="ko-KR" dirty="0"/>
              <a:t>', '</a:t>
            </a:r>
            <a:r>
              <a:rPr lang="en-US" altLang="ko-KR" dirty="0" err="1"/>
              <a:t>mouse_bite</a:t>
            </a:r>
            <a:r>
              <a:rPr lang="en-US" altLang="ko-KR" dirty="0"/>
              <a:t>', '</a:t>
            </a:r>
            <a:r>
              <a:rPr lang="en-US" altLang="ko-KR" dirty="0" err="1"/>
              <a:t>open_circuit</a:t>
            </a:r>
            <a:r>
              <a:rPr lang="en-US" altLang="ko-KR" dirty="0"/>
              <a:t>', '</a:t>
            </a:r>
            <a:r>
              <a:rPr lang="en-US" altLang="ko-KR" dirty="0" err="1"/>
              <a:t>missing_hole</a:t>
            </a:r>
            <a:r>
              <a:rPr lang="en-US" altLang="ko-KR" dirty="0"/>
              <a:t>', 'spur', 'short</a:t>
            </a:r>
            <a:r>
              <a:rPr lang="en-US" altLang="ko-KR" dirty="0" smtClean="0"/>
              <a:t>']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1423061"/>
            <a:ext cx="7973584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40" y="1468025"/>
            <a:ext cx="6951741" cy="5213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260" y="180358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446" y="247470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8966" y="314582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152" y="3816942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9493" y="446289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8314" y="6187091"/>
            <a:ext cx="522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</a:t>
            </a:r>
          </a:p>
          <a:p>
            <a:r>
              <a:rPr lang="en-US" altLang="ko-KR" sz="1100" u="sng" dirty="0" smtClean="0"/>
              <a:t>https</a:t>
            </a:r>
            <a:r>
              <a:rPr lang="en-US" altLang="ko-KR" sz="1100" u="sng" dirty="0"/>
              <a:t>://blog.skby.net/%EC%9D%B8%EA%B3%B5%EC%A7%80%EB%8A%A5-%ED%8F%89%EA%B0%80-%EB%AA%A8%EB%8D%B8/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4481975"/>
            <a:ext cx="4771153" cy="15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903" y="5563078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80903" y="3980003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Precision</a:t>
            </a:r>
            <a:r>
              <a:rPr lang="ko-KR" altLang="en-US" dirty="0"/>
              <a:t>은 모델이 얼마나 정확하게 양성을 예측하는지를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905" y="5262998"/>
            <a:ext cx="3648584" cy="6001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31" y="4092910"/>
            <a:ext cx="3883731" cy="107090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81689" y="4140477"/>
            <a:ext cx="1245962" cy="980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80903" y="4695959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Positive </a:t>
            </a:r>
            <a:r>
              <a:rPr lang="ko-KR" altLang="en-US" b="1" dirty="0" err="1" smtClean="0"/>
              <a:t>정답률</a:t>
            </a:r>
            <a:r>
              <a:rPr lang="ko-KR" altLang="en-US" dirty="0" err="1" smtClean="0"/>
              <a:t>이라고도</a:t>
            </a:r>
            <a:r>
              <a:rPr lang="ko-KR" altLang="en-US" dirty="0" smtClean="0"/>
              <a:t> 불린다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</a:t>
            </a:r>
            <a:r>
              <a:rPr lang="en-US" altLang="ko-KR" dirty="0" smtClean="0"/>
              <a:t>Curve / </a:t>
            </a:r>
            <a:r>
              <a:rPr lang="en-US" altLang="ko-KR" dirty="0" smtClean="0"/>
              <a:t>True </a:t>
            </a:r>
            <a:r>
              <a:rPr lang="en-US" altLang="ko-KR" dirty="0"/>
              <a:t>Positive Rate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80903" y="5563078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80903" y="3988392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Recall</a:t>
            </a:r>
            <a:r>
              <a:rPr lang="ko-KR" altLang="en-US" dirty="0"/>
              <a:t>은 모델이 양성 샘플을 얼마나 잘 포착하는지를 나타냅니다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712" y="5432166"/>
            <a:ext cx="3562847" cy="6001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12" y="4361259"/>
            <a:ext cx="3471367" cy="9572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67392" y="4634723"/>
            <a:ext cx="3318866" cy="219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80903" y="5062834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Sensitivity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민감도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80903" y="3661221"/>
            <a:ext cx="415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latin typeface="Arial" panose="020B0604020202020204" pitchFamily="34" charset="0"/>
              </a:rPr>
              <a:t>PR </a:t>
            </a:r>
            <a:r>
              <a:rPr lang="ko-KR" altLang="ko-KR" dirty="0" err="1">
                <a:latin typeface="Arial" panose="020B0604020202020204" pitchFamily="34" charset="0"/>
              </a:rPr>
              <a:t>AUC는</a:t>
            </a:r>
            <a:r>
              <a:rPr lang="ko-KR" altLang="ko-KR" dirty="0">
                <a:latin typeface="Arial" panose="020B0604020202020204" pitchFamily="34" charset="0"/>
              </a:rPr>
              <a:t> </a:t>
            </a:r>
            <a:r>
              <a:rPr lang="ko-KR" altLang="ko-KR" dirty="0">
                <a:latin typeface="Arial Unicode MS"/>
              </a:rPr>
              <a:t>0.5</a:t>
            </a:r>
            <a:r>
              <a:rPr lang="ko-KR" altLang="ko-KR" dirty="0"/>
              <a:t>에서 </a:t>
            </a:r>
            <a:r>
              <a:rPr lang="ko-KR" altLang="ko-KR" dirty="0">
                <a:latin typeface="Arial Unicode MS"/>
              </a:rPr>
              <a:t>1</a:t>
            </a:r>
            <a:r>
              <a:rPr lang="ko-KR" altLang="ko-KR" dirty="0"/>
              <a:t>까지의 범위를 가지며, </a:t>
            </a:r>
            <a:r>
              <a:rPr lang="ko-KR" altLang="ko-KR" dirty="0">
                <a:latin typeface="Arial Unicode MS"/>
              </a:rPr>
              <a:t>1</a:t>
            </a:r>
            <a:r>
              <a:rPr lang="ko-KR" altLang="ko-KR" dirty="0"/>
              <a:t>에 가까울수록 성능이 좋음을 나타냅니다. 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80903" y="4727426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/>
              <a:t>AUC </a:t>
            </a:r>
            <a:r>
              <a:rPr lang="ko-KR" altLang="en-US" dirty="0"/>
              <a:t>값이 클수록 모델이 양성을 잘 식별하고 있다는 것을 의미합니다</a:t>
            </a:r>
            <a:r>
              <a:rPr lang="en-US" altLang="ko-KR" dirty="0"/>
              <a:t>.</a:t>
            </a:r>
            <a:endParaRPr lang="ko-KR" altLang="ko-K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3500" y="4602285"/>
            <a:ext cx="19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절대값차</a:t>
            </a:r>
            <a:r>
              <a:rPr lang="ko-KR" altLang="en-US" dirty="0" smtClean="0"/>
              <a:t>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F1-score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0" y="1723486"/>
            <a:ext cx="7198201" cy="479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903" y="3988392"/>
            <a:ext cx="415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F-</a:t>
            </a:r>
            <a:r>
              <a:rPr lang="ko-KR" altLang="en-US" dirty="0"/>
              <a:t>스코어는 </a:t>
            </a:r>
            <a:r>
              <a:rPr lang="en-US" altLang="ko-KR" dirty="0"/>
              <a:t>Precision</a:t>
            </a:r>
            <a:r>
              <a:rPr lang="ko-KR" altLang="en-US" dirty="0"/>
              <a:t>과 </a:t>
            </a:r>
            <a:r>
              <a:rPr lang="en-US" altLang="ko-KR" dirty="0"/>
              <a:t>Recall</a:t>
            </a:r>
            <a:r>
              <a:rPr lang="ko-KR" altLang="en-US" dirty="0"/>
              <a:t>의 조화 평균을 계산하여 두 지표 간의 균형을 평가하는 데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32" y="4991014"/>
            <a:ext cx="411537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9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55571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25973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발견한 문제점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좋은 데이터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415322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더 다양한 데이터 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3383957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492249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</a:t>
            </a:r>
            <a:r>
              <a:rPr lang="ko-KR" altLang="en-US" dirty="0" smtClean="0"/>
              <a:t>사용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614689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r>
              <a:rPr lang="en-US" altLang="ko-KR" dirty="0" smtClean="0"/>
              <a:t>(</a:t>
            </a:r>
            <a:r>
              <a:rPr lang="en-US" altLang="ko-KR" dirty="0"/>
              <a:t>Y</a:t>
            </a:r>
            <a:r>
              <a:rPr lang="en-US" altLang="ko-KR" dirty="0" smtClean="0"/>
              <a:t>olov8)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16697" y="2030087"/>
            <a:ext cx="25418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25006" y="1996428"/>
            <a:ext cx="0" cy="7132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787629" y="2676044"/>
            <a:ext cx="127093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전처리 종류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3429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66728"/>
          <a:stretch/>
        </p:blipFill>
        <p:spPr>
          <a:xfrm>
            <a:off x="892249" y="3062090"/>
            <a:ext cx="4026049" cy="2248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3884" r="-208" b="33333"/>
          <a:stretch/>
        </p:blipFill>
        <p:spPr>
          <a:xfrm>
            <a:off x="5080047" y="1794986"/>
            <a:ext cx="4026049" cy="2248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5080048" y="4269786"/>
            <a:ext cx="4026049" cy="224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85089" y="3724550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</a:t>
            </a:r>
            <a:r>
              <a:rPr lang="en-US" altLang="ko-KR" dirty="0"/>
              <a:t>(Hue</a:t>
            </a:r>
            <a:r>
              <a:rPr lang="en-US" altLang="ko-KR" dirty="0" smtClean="0"/>
              <a:t>) </a:t>
            </a:r>
          </a:p>
          <a:p>
            <a:r>
              <a:rPr lang="ko-KR" altLang="en-US" dirty="0" smtClean="0"/>
              <a:t>채도</a:t>
            </a:r>
            <a:r>
              <a:rPr lang="en-US" altLang="ko-KR" dirty="0"/>
              <a:t>(Saturation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명도</a:t>
            </a:r>
            <a:r>
              <a:rPr lang="en-US" altLang="ko-KR" dirty="0"/>
              <a:t>(Value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518" y="276686"/>
            <a:ext cx="10515600" cy="1325563"/>
          </a:xfrm>
        </p:spPr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구하고 </a:t>
            </a:r>
            <a:endParaRPr lang="en-US" altLang="ko-KR" dirty="0" smtClean="0"/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518" y="276686"/>
            <a:ext cx="10515600" cy="1325563"/>
          </a:xfrm>
        </p:spPr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구하고 </a:t>
            </a:r>
            <a:endParaRPr lang="en-US" altLang="ko-KR" dirty="0" smtClean="0"/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093214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24392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27935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703689" y="1719803"/>
            <a:ext cx="8784623" cy="4382330"/>
            <a:chOff x="1703689" y="1828860"/>
            <a:chExt cx="8784623" cy="4382330"/>
          </a:xfrm>
        </p:grpSpPr>
        <p:grpSp>
          <p:nvGrpSpPr>
            <p:cNvPr id="20" name="그룹 19"/>
            <p:cNvGrpSpPr/>
            <p:nvPr/>
          </p:nvGrpSpPr>
          <p:grpSpPr>
            <a:xfrm>
              <a:off x="1703689" y="1828860"/>
              <a:ext cx="8784623" cy="4382330"/>
              <a:chOff x="1782305" y="1915345"/>
              <a:chExt cx="7400373" cy="369177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2305" y="2367123"/>
                <a:ext cx="3240000" cy="3240000"/>
              </a:xfrm>
              <a:prstGeom prst="rect">
                <a:avLst/>
              </a:prstGeom>
            </p:spPr>
          </p:pic>
          <p:sp>
            <p:nvSpPr>
              <p:cNvPr id="5" name="액자 4"/>
              <p:cNvSpPr/>
              <p:nvPr/>
            </p:nvSpPr>
            <p:spPr>
              <a:xfrm>
                <a:off x="3277034" y="3450372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/>
              <p:cNvSpPr/>
              <p:nvPr/>
            </p:nvSpPr>
            <p:spPr>
              <a:xfrm>
                <a:off x="3827759" y="23988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액자 6"/>
              <p:cNvSpPr/>
              <p:nvPr/>
            </p:nvSpPr>
            <p:spPr>
              <a:xfrm>
                <a:off x="4192239" y="23734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/>
              <p:cNvSpPr/>
              <p:nvPr/>
            </p:nvSpPr>
            <p:spPr>
              <a:xfrm>
                <a:off x="3017351" y="4065293"/>
                <a:ext cx="217999" cy="227308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/>
              <p:cNvSpPr/>
              <p:nvPr/>
            </p:nvSpPr>
            <p:spPr>
              <a:xfrm>
                <a:off x="3926141" y="4424183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/>
              <p:cNvSpPr/>
              <p:nvPr/>
            </p:nvSpPr>
            <p:spPr>
              <a:xfrm>
                <a:off x="2344085" y="2934040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/>
              <p:cNvSpPr/>
              <p:nvPr/>
            </p:nvSpPr>
            <p:spPr>
              <a:xfrm>
                <a:off x="2061195" y="453978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4361569" y="358235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3913894" y="3782379"/>
                <a:ext cx="534281" cy="75152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500" y="2367123"/>
                <a:ext cx="2216626" cy="3188298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 flipH="1">
                <a:off x="4460422" y="2628962"/>
                <a:ext cx="1982324" cy="20889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5739540" y="1915345"/>
                <a:ext cx="34431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err="1" smtClean="0"/>
                  <a:t>xmin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ymin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xmax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ymax</a:t>
                </a:r>
                <a:r>
                  <a:rPr lang="en-US" altLang="ko-KR" dirty="0" smtClean="0"/>
                  <a:t> </a:t>
                </a:r>
                <a:r>
                  <a:rPr lang="en-US" altLang="ko-KR" dirty="0" err="1" smtClean="0"/>
                  <a:t>class_id</a:t>
                </a:r>
                <a:endParaRPr lang="ko-KR" alt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8378250" y="23671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50"/>
                    </a:solidFill>
                  </a:rPr>
                  <a:t>①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378250" y="270878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378250" y="302436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78250" y="33660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378250" y="3627657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78250" y="3937101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78250" y="4252680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78250" y="4539784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78250" y="483995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74214" y="5123750"/>
                <a:ext cx="385823" cy="3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57680" y="428431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0B050"/>
                    </a:solidFill>
                  </a:rPr>
                  <a:t>①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69170" y="34963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92168" y="3137776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524442" y="36373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05155" y="2656077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22870" y="209998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0636" y="206429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073167" y="41520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94609" y="32788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72987" y="4246545"/>
                <a:ext cx="385823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3" name="액자 62"/>
            <p:cNvSpPr/>
            <p:nvPr/>
          </p:nvSpPr>
          <p:spPr>
            <a:xfrm>
              <a:off x="2965620" y="4214133"/>
              <a:ext cx="258776" cy="2698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77143" y="6206051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640 X 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0274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데이터 증강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3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367123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313674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494183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1134</Words>
  <Application>Microsoft Office PowerPoint</Application>
  <PresentationFormat>와이드스크린</PresentationFormat>
  <Paragraphs>224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Arial Unicode MS</vt:lpstr>
      <vt:lpstr>KoPub돋움체_Pro Light</vt:lpstr>
      <vt:lpstr>맑은 고딕</vt:lpstr>
      <vt:lpstr>Arial</vt:lpstr>
      <vt:lpstr>Cambria Math</vt:lpstr>
      <vt:lpstr>Office 테마</vt:lpstr>
      <vt:lpstr>흑백 데이터셋을 이용한 불량검출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모델 학습</vt:lpstr>
      <vt:lpstr>모델 학습</vt:lpstr>
      <vt:lpstr>Model History(VGG16)</vt:lpstr>
      <vt:lpstr>혼동 행렬 (Confusion matrix)</vt:lpstr>
      <vt:lpstr>모델 테스트</vt:lpstr>
      <vt:lpstr>실물 데이터셋을 이용한 불량검출</vt:lpstr>
      <vt:lpstr>사용한 데이터셋</vt:lpstr>
      <vt:lpstr>사용한 모델</vt:lpstr>
      <vt:lpstr>데이터 전처리</vt:lpstr>
      <vt:lpstr>데이터 전처리</vt:lpstr>
      <vt:lpstr>학습 시킨 PCB 결함 종류</vt:lpstr>
      <vt:lpstr>모델 학습</vt:lpstr>
      <vt:lpstr>결과</vt:lpstr>
      <vt:lpstr>혼동 행렬 (Confusion matrix)</vt:lpstr>
      <vt:lpstr>Precision(정밀도) Curve </vt:lpstr>
      <vt:lpstr>Recall(재현율) Curve / True Positive Rate</vt:lpstr>
      <vt:lpstr>PR Curve</vt:lpstr>
      <vt:lpstr>F1-score</vt:lpstr>
      <vt:lpstr>모델 테스트</vt:lpstr>
      <vt:lpstr>발견한 문제점</vt:lpstr>
      <vt:lpstr>향후 계획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250</cp:revision>
  <dcterms:created xsi:type="dcterms:W3CDTF">2024-09-02T00:53:22Z</dcterms:created>
  <dcterms:modified xsi:type="dcterms:W3CDTF">2024-09-09T11:05:21Z</dcterms:modified>
</cp:coreProperties>
</file>